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5" autoAdjust="0"/>
    <p:restoredTop sz="86439" autoAdjust="0"/>
  </p:normalViewPr>
  <p:slideViewPr>
    <p:cSldViewPr snapToGrid="0">
      <p:cViewPr varScale="1">
        <p:scale>
          <a:sx n="88" d="100"/>
          <a:sy n="88" d="100"/>
        </p:scale>
        <p:origin x="93" y="55"/>
      </p:cViewPr>
      <p:guideLst/>
    </p:cSldViewPr>
  </p:slideViewPr>
  <p:outlineViewPr>
    <p:cViewPr>
      <p:scale>
        <a:sx n="33" d="100"/>
        <a:sy n="33" d="100"/>
      </p:scale>
      <p:origin x="0" y="-14355"/>
    </p:cViewPr>
  </p:outlineViewPr>
  <p:notesTextViewPr>
    <p:cViewPr>
      <p:scale>
        <a:sx n="1" d="1"/>
        <a:sy n="1" d="1"/>
      </p:scale>
      <p:origin x="0" y="0"/>
    </p:cViewPr>
  </p:notesTextViewPr>
  <p:sorterViewPr>
    <p:cViewPr>
      <p:scale>
        <a:sx n="100" d="100"/>
        <a:sy n="100" d="100"/>
      </p:scale>
      <p:origin x="0" y="-2959"/>
    </p:cViewPr>
  </p:sorterViewPr>
  <p:notesViewPr>
    <p:cSldViewPr snapToGrid="0">
      <p:cViewPr varScale="1">
        <p:scale>
          <a:sx n="68" d="100"/>
          <a:sy n="68" d="100"/>
        </p:scale>
        <p:origin x="2695"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79025-7E99-4FEE-A21D-050F0461FE61}"/>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HK"/>
          </a:p>
        </p:txBody>
      </p:sp>
      <p:sp>
        <p:nvSpPr>
          <p:cNvPr id="4" name="Footer Placeholder 3">
            <a:extLst>
              <a:ext uri="{FF2B5EF4-FFF2-40B4-BE49-F238E27FC236}">
                <a16:creationId xmlns:a16="http://schemas.microsoft.com/office/drawing/2014/main" id="{21D72BEE-937F-4829-9DCA-047C4C434882}"/>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HK"/>
          </a:p>
        </p:txBody>
      </p:sp>
      <p:sp>
        <p:nvSpPr>
          <p:cNvPr id="5" name="Slide Number Placeholder 4">
            <a:extLst>
              <a:ext uri="{FF2B5EF4-FFF2-40B4-BE49-F238E27FC236}">
                <a16:creationId xmlns:a16="http://schemas.microsoft.com/office/drawing/2014/main" id="{B01049FD-CCC8-4234-9848-9EC24F7AFDB0}"/>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0C778D95-2312-48E7-A62F-16E53CE2FFDC}" type="slidenum">
              <a:rPr lang="en-HK" smtClean="0"/>
              <a:t>‹#›</a:t>
            </a:fld>
            <a:endParaRPr lang="en-HK"/>
          </a:p>
        </p:txBody>
      </p:sp>
    </p:spTree>
    <p:extLst>
      <p:ext uri="{BB962C8B-B14F-4D97-AF65-F5344CB8AC3E}">
        <p14:creationId xmlns:p14="http://schemas.microsoft.com/office/powerpoint/2010/main" val="3679049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9T00:24:08.564"/>
    </inkml:context>
    <inkml:brush xml:id="br0">
      <inkml:brushProperty name="width" value="0.05" units="cm"/>
      <inkml:brushProperty name="height" value="0.05" units="cm"/>
      <inkml:brushProperty name="color" value="#008C3A"/>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HK"/>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5C63757-9289-4164-A7AE-18E98F51B50B}" type="datetimeFigureOut">
              <a:rPr lang="en-HK" smtClean="0"/>
              <a:t>2/3/2022</a:t>
            </a:fld>
            <a:endParaRPr lang="en-HK"/>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HK"/>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HK"/>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2774758-1512-4D30-8246-08CA0EB13448}" type="slidenum">
              <a:rPr lang="en-HK" smtClean="0"/>
              <a:t>‹#›</a:t>
            </a:fld>
            <a:endParaRPr lang="en-HK"/>
          </a:p>
        </p:txBody>
      </p:sp>
    </p:spTree>
    <p:extLst>
      <p:ext uri="{BB962C8B-B14F-4D97-AF65-F5344CB8AC3E}">
        <p14:creationId xmlns:p14="http://schemas.microsoft.com/office/powerpoint/2010/main" val="22155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2774758-1512-4D30-8246-08CA0EB13448}" type="slidenum">
              <a:rPr lang="en-HK" smtClean="0"/>
              <a:t>5</a:t>
            </a:fld>
            <a:endParaRPr lang="en-HK" dirty="0"/>
          </a:p>
        </p:txBody>
      </p:sp>
    </p:spTree>
    <p:extLst>
      <p:ext uri="{BB962C8B-B14F-4D97-AF65-F5344CB8AC3E}">
        <p14:creationId xmlns:p14="http://schemas.microsoft.com/office/powerpoint/2010/main" val="340766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2774758-1512-4D30-8246-08CA0EB13448}" type="slidenum">
              <a:rPr lang="en-HK" smtClean="0"/>
              <a:t>7</a:t>
            </a:fld>
            <a:endParaRPr lang="en-HK" dirty="0"/>
          </a:p>
        </p:txBody>
      </p:sp>
    </p:spTree>
    <p:extLst>
      <p:ext uri="{BB962C8B-B14F-4D97-AF65-F5344CB8AC3E}">
        <p14:creationId xmlns:p14="http://schemas.microsoft.com/office/powerpoint/2010/main" val="308977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2774758-1512-4D30-8246-08CA0EB13448}" type="slidenum">
              <a:rPr lang="en-HK" smtClean="0"/>
              <a:t>11</a:t>
            </a:fld>
            <a:endParaRPr lang="en-HK"/>
          </a:p>
        </p:txBody>
      </p:sp>
    </p:spTree>
    <p:extLst>
      <p:ext uri="{BB962C8B-B14F-4D97-AF65-F5344CB8AC3E}">
        <p14:creationId xmlns:p14="http://schemas.microsoft.com/office/powerpoint/2010/main" val="233169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02774758-1512-4D30-8246-08CA0EB13448}" type="slidenum">
              <a:rPr lang="en-HK" smtClean="0"/>
              <a:t>12</a:t>
            </a:fld>
            <a:endParaRPr lang="en-HK"/>
          </a:p>
        </p:txBody>
      </p:sp>
    </p:spTree>
    <p:extLst>
      <p:ext uri="{BB962C8B-B14F-4D97-AF65-F5344CB8AC3E}">
        <p14:creationId xmlns:p14="http://schemas.microsoft.com/office/powerpoint/2010/main" val="348015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816CD-0AFA-3545-B43A-B06CCB6104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44A23DB-5377-8C4D-AB9D-6B5AA01B9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65A74EB-2944-3E40-9CEF-9E8E2449ABAA}"/>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FD279F11-10BB-2444-8CA3-A6B6F30ADB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33457C-22AF-FD41-90D1-1B17C66E9D26}"/>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292522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BA738A-6A21-884C-94F5-B85276A305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409600-85FA-E940-8EE8-273D7AB46E3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6737CE-30A1-EC49-895E-54B573F3F367}"/>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54E158DD-AD39-924F-8AB9-E030A75874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5D2C87-B1FD-AE4E-AAB3-A749FBE37F79}"/>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23807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67A806B-6EE8-0F4D-A4AC-E0FFE925E9B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8DC02F3-CB1D-7D45-93C3-AEC579752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6D523F-199A-AF4B-BD05-DA6DA299A747}"/>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84FCD53E-6F52-B244-B874-889A54AA5E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6F9183-A320-4A4A-906C-9653C8886A1F}"/>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134100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EFCB72-27E3-F04C-A6C0-EE61CCA4A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5C4DC8-86A4-C94A-AA76-29CCD682020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A9EEECE-85B5-F044-8671-F1400CF249ED}"/>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7D2723AB-2172-E340-9603-8661E5AAF7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92DF4A-4628-6C4C-B508-972972888C9C}"/>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308480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BE8A52-EBEC-E14D-BA3C-16EF2379BA1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58A6EF2-E6DE-9142-9600-31C5B1A0F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C5C8607-0D90-7747-A068-3394541BB6FD}"/>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7F6C2F7A-EEBA-7041-902E-34573CF950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D3156E-F7D0-C94F-B227-66BA01D35115}"/>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118351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ED88BD-437D-0F49-8544-F05004C8D1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525A3A-2D29-5440-9D91-A2B12DE8DB4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66EEE67-55FE-0B44-B466-6CF7C9B98EF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797F3F-1105-674A-817F-3D52103C22D7}"/>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47DCF1DB-0ABB-D84D-A970-61B24E57F6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E2E9BF-E00C-934B-B256-721FCFFABAFA}"/>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86956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A246A9-083B-F14E-BAD4-B8964CF4367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C0DA3F-D5AA-D948-9A9A-38371F2F3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55AD9D7-6247-1E4B-8650-2B9C7FF4019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72AC98F-1731-904B-A6C4-4AF14A5C0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BC69FE7-C239-BB41-A6FB-0D62FE20DAD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678835B-3087-BE4A-B625-86FAD153AC12}"/>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07DD7C74-9EC5-B245-B8A9-0FDDBEB8AF6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AF9443D-7D17-C24D-935E-7BE920785D57}"/>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296113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17C22-56DA-4A44-894B-2B92CFC1FF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E36F15-4C8F-674C-90F9-9DD293784AB5}"/>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E9E58760-6833-614F-8A67-B6682400D2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1A26EF5-1A3C-D94E-A131-AAE936B25EA2}"/>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108305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F4A5BD4-6741-F745-AC5B-CF8842B7C29E}"/>
              </a:ext>
            </a:extLst>
          </p:cNvPr>
          <p:cNvSpPr>
            <a:spLocks noGrp="1"/>
          </p:cNvSpPr>
          <p:nvPr>
            <p:ph type="dt" sz="half" idx="10"/>
          </p:nvPr>
        </p:nvSpPr>
        <p:spPr/>
        <p:txBody>
          <a:bodyPr/>
          <a:lstStyle/>
          <a:p>
            <a:endParaRPr lang="zh-CN" altLang="en-US"/>
          </a:p>
        </p:txBody>
      </p:sp>
      <p:sp>
        <p:nvSpPr>
          <p:cNvPr id="3" name="页脚占位符 2">
            <a:extLst>
              <a:ext uri="{FF2B5EF4-FFF2-40B4-BE49-F238E27FC236}">
                <a16:creationId xmlns:a16="http://schemas.microsoft.com/office/drawing/2014/main" id="{EEC355B7-8479-E74F-8494-A4189614718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F040629-93CF-4A4A-A299-9DB476C7FE9B}"/>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196065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FF5BB-723D-F140-81DA-64AB3EEE20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D386BD-AF38-E14F-A423-F20FA7215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9BCF89-78F0-894B-BE73-5F29EEC27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90FB1E-1D07-8649-81EE-8D6A6B2E0820}"/>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550C89F0-98FB-1340-BFAF-3CED154040A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C2CD87-4694-204E-B7BC-375B0D514392}"/>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95179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38F82-E7DB-E84C-A41F-5DC613F13C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A34170F-9E97-8B4D-9903-F904DAB99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AE592A7-2ABA-6D46-9F84-5E6EA6B2A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4C982E3-72CF-774C-A9B1-FBAAD4B41F64}"/>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FFDD8864-0D3C-1749-AFCE-0791562480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998BA8-A8B6-FC4C-87D9-8383174EF928}"/>
              </a:ext>
            </a:extLst>
          </p:cNvPr>
          <p:cNvSpPr>
            <a:spLocks noGrp="1"/>
          </p:cNvSpPr>
          <p:nvPr>
            <p:ph type="sldNum" sz="quarter" idx="12"/>
          </p:nvPr>
        </p:nvSpPr>
        <p:spPr/>
        <p:txBody>
          <a:body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67293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3565180-D98B-1E48-A91C-8879AE194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5F63351-D28F-0643-9DCF-6F292CF68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D1C2CA-5A50-5A4E-B971-87D988788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AF08389A-6CD0-8744-AFE2-5E05EF87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8CFDEE-0248-9440-B3D1-CC0D5D6CA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3CE96-1C1E-1641-B8FD-16B96AB8A286}" type="slidenum">
              <a:rPr lang="en-US" altLang="zh-CN" smtClean="0"/>
              <a:t>‹#›</a:t>
            </a:fld>
            <a:endParaRPr lang="zh-CN" altLang="en-US"/>
          </a:p>
        </p:txBody>
      </p:sp>
    </p:spTree>
    <p:extLst>
      <p:ext uri="{BB962C8B-B14F-4D97-AF65-F5344CB8AC3E}">
        <p14:creationId xmlns:p14="http://schemas.microsoft.com/office/powerpoint/2010/main" val="32718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8ED940-CB58-7F41-A734-5F5138E06060}"/>
              </a:ext>
            </a:extLst>
          </p:cNvPr>
          <p:cNvSpPr>
            <a:spLocks noGrp="1"/>
          </p:cNvSpPr>
          <p:nvPr>
            <p:ph type="ctrTitle"/>
          </p:nvPr>
        </p:nvSpPr>
        <p:spPr/>
        <p:txBody>
          <a:bodyPr/>
          <a:lstStyle/>
          <a:p>
            <a:r>
              <a:rPr lang="en-US" altLang="zh-CN" dirty="0">
                <a:latin typeface="Arial" panose="020B0604020202020204" pitchFamily="34" charset="0"/>
                <a:cs typeface="Arial" panose="020B0604020202020204" pitchFamily="34" charset="0"/>
              </a:rPr>
              <a:t>Create Performance Task</a:t>
            </a:r>
            <a:endParaRPr lang="zh-CN" altLang="en-US"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88D56A99-6E6D-8D48-8AD9-47386EC55525}"/>
              </a:ext>
            </a:extLst>
          </p:cNvPr>
          <p:cNvSpPr>
            <a:spLocks noGrp="1"/>
          </p:cNvSpPr>
          <p:nvPr>
            <p:ph type="subTitle" idx="1"/>
          </p:nvPr>
        </p:nvSpPr>
        <p:spPr/>
        <p:txBody>
          <a:bodyPr/>
          <a:lstStyle/>
          <a:p>
            <a:r>
              <a:rPr lang="en-US" altLang="zh-CN" dirty="0">
                <a:latin typeface="Arial" panose="020B0604020202020204" pitchFamily="34" charset="0"/>
                <a:cs typeface="Arial" panose="020B0604020202020204" pitchFamily="34" charset="0"/>
              </a:rPr>
              <a:t>Row 3 - Managing Complexity</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67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44E9D-F184-6746-A43A-D70D77D9D2B6}"/>
              </a:ext>
            </a:extLst>
          </p:cNvPr>
          <p:cNvSpPr>
            <a:spLocks noGrp="1"/>
          </p:cNvSpPr>
          <p:nvPr>
            <p:ph type="title"/>
          </p:nvPr>
        </p:nvSpPr>
        <p:spPr>
          <a:xfrm>
            <a:off x="0" y="1"/>
            <a:ext cx="497417" cy="800220"/>
          </a:xfrm>
        </p:spPr>
        <p:txBody>
          <a:bodyPr/>
          <a:lstStyle/>
          <a:p>
            <a:pPr algn="ctr"/>
            <a:r>
              <a:rPr lang="en-US" altLang="zh-CN" b="1" dirty="0">
                <a:latin typeface="Arial" panose="020B0604020202020204" pitchFamily="34" charset="0"/>
                <a:cs typeface="Arial" panose="020B0604020202020204" pitchFamily="34" charset="0"/>
              </a:rPr>
              <a:t>f</a:t>
            </a:r>
            <a:endParaRPr lang="zh-CN" altLang="en-US" b="1" dirty="0">
              <a:latin typeface="Arial" panose="020B0604020202020204" pitchFamily="34" charset="0"/>
              <a:cs typeface="Arial" panose="020B0604020202020204" pitchFamily="34" charset="0"/>
            </a:endParaRPr>
          </a:p>
        </p:txBody>
      </p:sp>
      <p:pic>
        <p:nvPicPr>
          <p:cNvPr id="4" name="图片 4">
            <a:extLst>
              <a:ext uri="{FF2B5EF4-FFF2-40B4-BE49-F238E27FC236}">
                <a16:creationId xmlns:a16="http://schemas.microsoft.com/office/drawing/2014/main" id="{2C1FCAFD-95EF-9E45-BCAD-A0BD625E42F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97417" y="400111"/>
            <a:ext cx="8548849" cy="2876487"/>
          </a:xfrm>
        </p:spPr>
      </p:pic>
      <p:sp>
        <p:nvSpPr>
          <p:cNvPr id="7" name="文本框 6">
            <a:extLst>
              <a:ext uri="{FF2B5EF4-FFF2-40B4-BE49-F238E27FC236}">
                <a16:creationId xmlns:a16="http://schemas.microsoft.com/office/drawing/2014/main" id="{BA3E3679-E460-4C41-B4DD-E40E627B417B}"/>
              </a:ext>
            </a:extLst>
          </p:cNvPr>
          <p:cNvSpPr txBox="1"/>
          <p:nvPr/>
        </p:nvSpPr>
        <p:spPr>
          <a:xfrm>
            <a:off x="14009" y="3137501"/>
            <a:ext cx="7111379" cy="3785652"/>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The hour list manages complexity because it allows any number of inputted hours to be stored in the list instead of using individual variables for each time the user wants to add to the lists. Without the list, a variable would have to be created for every number possibility the user could type and then an if statement for each of those numbers. This would result in an incredibly large amount of code compared to the only 15 lines of code used for this algorithm</a:t>
            </a:r>
            <a:endParaRPr lang="zh-CN" altLang="en-US" sz="24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1CD15640-651D-CB46-9A70-FB449FCD48A8}"/>
              </a:ext>
            </a:extLst>
          </p:cNvPr>
          <p:cNvSpPr txBox="1"/>
          <p:nvPr/>
        </p:nvSpPr>
        <p:spPr>
          <a:xfrm>
            <a:off x="7182903" y="2274725"/>
            <a:ext cx="4979458" cy="3785652"/>
          </a:xfrm>
          <a:prstGeom prst="rect">
            <a:avLst/>
          </a:prstGeom>
          <a:no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AFBBDC8-EB59-41F0-94C8-8818AAB22A1B}"/>
              </a:ext>
            </a:extLst>
          </p:cNvPr>
          <p:cNvPicPr>
            <a:picLocks noChangeAspect="1"/>
          </p:cNvPicPr>
          <p:nvPr/>
        </p:nvPicPr>
        <p:blipFill>
          <a:blip r:embed="rId3"/>
          <a:stretch>
            <a:fillRect/>
          </a:stretch>
        </p:blipFill>
        <p:spPr>
          <a:xfrm>
            <a:off x="497417" y="12680"/>
            <a:ext cx="4517500" cy="344106"/>
          </a:xfrm>
          <a:prstGeom prst="rect">
            <a:avLst/>
          </a:prstGeom>
        </p:spPr>
      </p:pic>
      <p:sp>
        <p:nvSpPr>
          <p:cNvPr id="13" name="TextBox 12">
            <a:extLst>
              <a:ext uri="{FF2B5EF4-FFF2-40B4-BE49-F238E27FC236}">
                <a16:creationId xmlns:a16="http://schemas.microsoft.com/office/drawing/2014/main" id="{B0D552A7-0AED-42E6-97E6-98C22DFF6B25}"/>
              </a:ext>
            </a:extLst>
          </p:cNvPr>
          <p:cNvSpPr txBox="1"/>
          <p:nvPr/>
        </p:nvSpPr>
        <p:spPr>
          <a:xfrm>
            <a:off x="11638613" y="6150114"/>
            <a:ext cx="539378" cy="707886"/>
          </a:xfrm>
          <a:prstGeom prst="rect">
            <a:avLst/>
          </a:prstGeom>
          <a:noFill/>
          <a:ln w="28575">
            <a:solidFill>
              <a:schemeClr val="tx1"/>
            </a:solidFill>
          </a:ln>
        </p:spPr>
        <p:txBody>
          <a:bodyPr wrap="square" rtlCol="0">
            <a:spAutoFit/>
          </a:bodyPr>
          <a:lstStyle/>
          <a:p>
            <a:pPr algn="ctr"/>
            <a:r>
              <a:rPr lang="en-US" sz="4000" b="1" dirty="0">
                <a:latin typeface="Arial" panose="020B0604020202020204" pitchFamily="34" charset="0"/>
                <a:cs typeface="Arial" panose="020B0604020202020204" pitchFamily="34" charset="0"/>
              </a:rPr>
              <a:t>?</a:t>
            </a:r>
            <a:endParaRPr lang="en-HK"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FB7335-F8C2-4F1A-BBD5-90305C338FED}"/>
              </a:ext>
            </a:extLst>
          </p:cNvPr>
          <p:cNvSpPr txBox="1"/>
          <p:nvPr/>
        </p:nvSpPr>
        <p:spPr>
          <a:xfrm>
            <a:off x="788911" y="2986454"/>
            <a:ext cx="2377277"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b="1" i="1" dirty="0">
                <a:solidFill>
                  <a:srgbClr val="FF0000"/>
                </a:solidFill>
              </a:rPr>
              <a:t>hours</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104353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464608-A29E-624B-A351-23BA3B56EC82}"/>
              </a:ext>
            </a:extLst>
          </p:cNvPr>
          <p:cNvSpPr>
            <a:spLocks noGrp="1"/>
          </p:cNvSpPr>
          <p:nvPr>
            <p:ph type="title"/>
          </p:nvPr>
        </p:nvSpPr>
        <p:spPr>
          <a:xfrm>
            <a:off x="0" y="0"/>
            <a:ext cx="513516" cy="733663"/>
          </a:xfrm>
        </p:spPr>
        <p:txBody>
          <a:bodyPr/>
          <a:lstStyle/>
          <a:p>
            <a:r>
              <a:rPr lang="en-US" altLang="zh-CN" b="1" dirty="0">
                <a:latin typeface="Arial" panose="020B0604020202020204" pitchFamily="34" charset="0"/>
                <a:cs typeface="Arial" panose="020B0604020202020204" pitchFamily="34" charset="0"/>
              </a:rPr>
              <a:t>g</a:t>
            </a:r>
            <a:endParaRPr lang="zh-CN" altLang="en-US" b="1" dirty="0">
              <a:latin typeface="Arial" panose="020B0604020202020204" pitchFamily="34" charset="0"/>
              <a:cs typeface="Arial" panose="020B0604020202020204" pitchFamily="34" charset="0"/>
            </a:endParaRPr>
          </a:p>
        </p:txBody>
      </p:sp>
      <p:pic>
        <p:nvPicPr>
          <p:cNvPr id="4" name="图片 4">
            <a:extLst>
              <a:ext uri="{FF2B5EF4-FFF2-40B4-BE49-F238E27FC236}">
                <a16:creationId xmlns:a16="http://schemas.microsoft.com/office/drawing/2014/main" id="{C8644A04-C1A8-BB41-AC9F-7326AC221FC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5465201" y="0"/>
            <a:ext cx="6727352" cy="2727034"/>
          </a:xfrm>
        </p:spPr>
      </p:pic>
      <p:sp>
        <p:nvSpPr>
          <p:cNvPr id="6" name="文本框 5">
            <a:extLst>
              <a:ext uri="{FF2B5EF4-FFF2-40B4-BE49-F238E27FC236}">
                <a16:creationId xmlns:a16="http://schemas.microsoft.com/office/drawing/2014/main" id="{0298E46F-F671-074C-B500-54314629D31B}"/>
              </a:ext>
            </a:extLst>
          </p:cNvPr>
          <p:cNvSpPr txBox="1"/>
          <p:nvPr/>
        </p:nvSpPr>
        <p:spPr>
          <a:xfrm>
            <a:off x="323818" y="845826"/>
            <a:ext cx="4908411" cy="4154984"/>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My list makes it easier to sort the quotes depending on the type of quote. Without my list differentiating the two options, all of the quotes would be printed out together when either of the buttons are pressed. This list also makes it possible to easily add additional movie lines or song lyrics to be printed to the data set without complicating the code at all.</a:t>
            </a:r>
            <a:endParaRPr lang="zh-CN" altLang="en-US" sz="24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8A99D105-8561-6044-9AEB-F6E55D72A0E5}"/>
              </a:ext>
            </a:extLst>
          </p:cNvPr>
          <p:cNvSpPr txBox="1"/>
          <p:nvPr/>
        </p:nvSpPr>
        <p:spPr>
          <a:xfrm>
            <a:off x="5546335" y="2783014"/>
            <a:ext cx="6265051" cy="3046988"/>
          </a:xfrm>
          <a:prstGeom prst="rect">
            <a:avLst/>
          </a:prstGeom>
          <a:no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B489C4D-2D85-40D7-A927-72FF6551098A}"/>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9AC967-4516-4B57-98A0-2EC7103EC20F}"/>
              </a:ext>
            </a:extLst>
          </p:cNvPr>
          <p:cNvSpPr txBox="1"/>
          <p:nvPr/>
        </p:nvSpPr>
        <p:spPr>
          <a:xfrm>
            <a:off x="323818" y="682023"/>
            <a:ext cx="2817845"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b="1" i="1" dirty="0" err="1">
                <a:solidFill>
                  <a:srgbClr val="FF0000"/>
                </a:solidFill>
              </a:rPr>
              <a:t>quoteType</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107829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A6EAF1-4476-B24F-AE3D-A452F6B64972}"/>
              </a:ext>
            </a:extLst>
          </p:cNvPr>
          <p:cNvSpPr>
            <a:spLocks noGrp="1"/>
          </p:cNvSpPr>
          <p:nvPr>
            <p:ph type="title"/>
          </p:nvPr>
        </p:nvSpPr>
        <p:spPr>
          <a:xfrm>
            <a:off x="0" y="0"/>
            <a:ext cx="472019" cy="752207"/>
          </a:xfrm>
        </p:spPr>
        <p:txBody>
          <a:bodyPr/>
          <a:lstStyle/>
          <a:p>
            <a:r>
              <a:rPr lang="en-US" altLang="zh-CN" b="1" dirty="0">
                <a:latin typeface="Arial" panose="020B0604020202020204" pitchFamily="34" charset="0"/>
                <a:cs typeface="Arial" panose="020B0604020202020204" pitchFamily="34" charset="0"/>
              </a:rPr>
              <a:t>h</a:t>
            </a:r>
            <a:endParaRPr lang="zh-CN" altLang="en-US" b="1" dirty="0">
              <a:latin typeface="Arial" panose="020B0604020202020204" pitchFamily="34" charset="0"/>
              <a:cs typeface="Arial" panose="020B0604020202020204" pitchFamily="34" charset="0"/>
            </a:endParaRPr>
          </a:p>
        </p:txBody>
      </p:sp>
      <p:pic>
        <p:nvPicPr>
          <p:cNvPr id="4" name="图片 4">
            <a:extLst>
              <a:ext uri="{FF2B5EF4-FFF2-40B4-BE49-F238E27FC236}">
                <a16:creationId xmlns:a16="http://schemas.microsoft.com/office/drawing/2014/main" id="{3D2F5D25-BE7F-EE4E-8D77-A7317804A0F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969424" y="0"/>
            <a:ext cx="8222576" cy="2649801"/>
          </a:xfrm>
        </p:spPr>
      </p:pic>
      <p:sp>
        <p:nvSpPr>
          <p:cNvPr id="6" name="文本框 5">
            <a:extLst>
              <a:ext uri="{FF2B5EF4-FFF2-40B4-BE49-F238E27FC236}">
                <a16:creationId xmlns:a16="http://schemas.microsoft.com/office/drawing/2014/main" id="{085E3182-E63D-D444-934B-C31B10B1EC4C}"/>
              </a:ext>
            </a:extLst>
          </p:cNvPr>
          <p:cNvSpPr txBox="1"/>
          <p:nvPr/>
        </p:nvSpPr>
        <p:spPr>
          <a:xfrm>
            <a:off x="3983434" y="2991547"/>
            <a:ext cx="8208566" cy="3785652"/>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The Female State Legislators list manages complexity because it allows for the user to choose between many different categories and states while also controlling what the user inputs into the app. It also ensures that the user does not choose a category or a state that the program cannot provide an answer for. If the program did not contain the list, then the app would be much more complex because it would have to take into account all of the possibilities the user can input, which can even be a thousand.</a:t>
            </a:r>
            <a:endParaRPr lang="zh-CN" altLang="en-US" sz="24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7DC1ACF9-FD34-8143-B57E-6628B376A5E7}"/>
              </a:ext>
            </a:extLst>
          </p:cNvPr>
          <p:cNvSpPr txBox="1"/>
          <p:nvPr/>
        </p:nvSpPr>
        <p:spPr>
          <a:xfrm>
            <a:off x="33133" y="875863"/>
            <a:ext cx="3898836" cy="4524315"/>
          </a:xfrm>
          <a:prstGeom prst="rect">
            <a:avLst/>
          </a:prstGeom>
          <a:no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C68475D-D4DA-43A5-8457-03DDFD838542}"/>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319BA1-E434-47DD-B428-70756517EE41}"/>
              </a:ext>
            </a:extLst>
          </p:cNvPr>
          <p:cNvSpPr txBox="1"/>
          <p:nvPr/>
        </p:nvSpPr>
        <p:spPr>
          <a:xfrm>
            <a:off x="4043266" y="2776103"/>
            <a:ext cx="3763346"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b="1" i="1" dirty="0">
                <a:solidFill>
                  <a:srgbClr val="FF0000"/>
                </a:solidFill>
              </a:rPr>
              <a:t>Female State Legislators </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199185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ED01F5C4-902F-4F44-AC63-94998437072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783920" y="-51515"/>
            <a:ext cx="6404420" cy="4234962"/>
          </a:xfrm>
          <a:prstGeom prst="rect">
            <a:avLst/>
          </a:prstGeom>
        </p:spPr>
      </p:pic>
      <p:sp>
        <p:nvSpPr>
          <p:cNvPr id="6" name="文本框 5">
            <a:extLst>
              <a:ext uri="{FF2B5EF4-FFF2-40B4-BE49-F238E27FC236}">
                <a16:creationId xmlns:a16="http://schemas.microsoft.com/office/drawing/2014/main" id="{58B63BCB-9F96-244C-AE1F-9A449E26133F}"/>
              </a:ext>
            </a:extLst>
          </p:cNvPr>
          <p:cNvSpPr txBox="1"/>
          <p:nvPr/>
        </p:nvSpPr>
        <p:spPr>
          <a:xfrm>
            <a:off x="1771646" y="4372368"/>
            <a:ext cx="8120602" cy="2308324"/>
          </a:xfrm>
          <a:prstGeom prst="rect">
            <a:avLst/>
          </a:prstGeom>
          <a:solidFill>
            <a:schemeClr val="bg1"/>
          </a:solid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9C415DF9-151B-A644-89AD-AE89A9F4023B}"/>
              </a:ext>
            </a:extLst>
          </p:cNvPr>
          <p:cNvSpPr>
            <a:spLocks noGrp="1"/>
          </p:cNvSpPr>
          <p:nvPr>
            <p:ph idx="1"/>
          </p:nvPr>
        </p:nvSpPr>
        <p:spPr>
          <a:xfrm>
            <a:off x="24451" y="637388"/>
            <a:ext cx="5807496" cy="3614208"/>
          </a:xfrm>
        </p:spPr>
        <p:txBody>
          <a:bodyPr>
            <a:normAutofit lnSpcReduction="10000"/>
          </a:bodyPr>
          <a:lstStyle/>
          <a:p>
            <a:pPr marL="0" indent="0">
              <a:buNone/>
            </a:pPr>
            <a:r>
              <a:rPr lang="en-US" altLang="zh-CN" sz="2400" dirty="0">
                <a:latin typeface="Arial" panose="020B0604020202020204" pitchFamily="34" charset="0"/>
                <a:cs typeface="Arial" panose="020B0604020202020204" pitchFamily="34" charset="0"/>
              </a:rPr>
              <a:t>Within this code, it was important for me to use the list to reduce further complexity. I used a list in order to take as many answer possibilities as possible while still maintaining a balance of right and wrong. This is inclusive of spaces in between words and capitalization in the program. When using scratch I saw that the only way that multiple answers can be accepted in this manner is if you use the list to assign the answer to multiple variables.</a:t>
            </a:r>
            <a:endParaRPr lang="zh-CN" altLang="en-US" sz="2400" dirty="0">
              <a:latin typeface="Arial" panose="020B0604020202020204" pitchFamily="34" charset="0"/>
              <a:cs typeface="Arial" panose="020B0604020202020204" pitchFamily="34" charset="0"/>
            </a:endParaRPr>
          </a:p>
        </p:txBody>
      </p:sp>
      <p:sp>
        <p:nvSpPr>
          <p:cNvPr id="2" name="标题 1">
            <a:extLst>
              <a:ext uri="{FF2B5EF4-FFF2-40B4-BE49-F238E27FC236}">
                <a16:creationId xmlns:a16="http://schemas.microsoft.com/office/drawing/2014/main" id="{CE216087-6462-5B44-B79D-39DBD13BB2B4}"/>
              </a:ext>
            </a:extLst>
          </p:cNvPr>
          <p:cNvSpPr>
            <a:spLocks noGrp="1"/>
          </p:cNvSpPr>
          <p:nvPr>
            <p:ph type="title"/>
          </p:nvPr>
        </p:nvSpPr>
        <p:spPr>
          <a:xfrm>
            <a:off x="0" y="18256"/>
            <a:ext cx="412124" cy="695988"/>
          </a:xfrm>
        </p:spPr>
        <p:txBody>
          <a:bodyPr/>
          <a:lstStyle/>
          <a:p>
            <a:r>
              <a:rPr lang="en-US" altLang="zh-CN" b="1" dirty="0" err="1">
                <a:latin typeface="Arial" panose="020B0604020202020204" pitchFamily="34" charset="0"/>
                <a:cs typeface="Arial" panose="020B0604020202020204" pitchFamily="34" charset="0"/>
              </a:rPr>
              <a:t>i</a:t>
            </a:r>
            <a:endParaRPr lang="zh-CN" altLang="en-US" b="1"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3C0C8BB-6392-458F-BD03-EC12FD8E1F39}"/>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AF3FE84-BBE2-4A97-883D-F1FCCA46B277}"/>
              </a:ext>
            </a:extLst>
          </p:cNvPr>
          <p:cNvSpPr txBox="1"/>
          <p:nvPr/>
        </p:nvSpPr>
        <p:spPr>
          <a:xfrm>
            <a:off x="412124" y="361558"/>
            <a:ext cx="3388545"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b="1" i="1" dirty="0">
                <a:solidFill>
                  <a:srgbClr val="FF0000"/>
                </a:solidFill>
              </a:rPr>
              <a:t>Answer Options 1</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145517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823AA6-4067-F04B-BE29-A568A4A9DE4E}"/>
              </a:ext>
            </a:extLst>
          </p:cNvPr>
          <p:cNvSpPr>
            <a:spLocks noGrp="1"/>
          </p:cNvSpPr>
          <p:nvPr>
            <p:ph type="title"/>
          </p:nvPr>
        </p:nvSpPr>
        <p:spPr>
          <a:xfrm>
            <a:off x="0" y="-1"/>
            <a:ext cx="442094" cy="744359"/>
          </a:xfrm>
        </p:spPr>
        <p:txBody>
          <a:bodyPr/>
          <a:lstStyle/>
          <a:p>
            <a:r>
              <a:rPr lang="en-US" altLang="zh-CN" b="1" dirty="0">
                <a:latin typeface="Arial" panose="020B0604020202020204" pitchFamily="34" charset="0"/>
                <a:cs typeface="Arial" panose="020B0604020202020204" pitchFamily="34" charset="0"/>
              </a:rPr>
              <a:t>j</a:t>
            </a:r>
            <a:endParaRPr lang="zh-CN" altLang="en-US" b="1" dirty="0">
              <a:latin typeface="Arial" panose="020B0604020202020204" pitchFamily="34" charset="0"/>
              <a:cs typeface="Arial" panose="020B0604020202020204" pitchFamily="34" charset="0"/>
            </a:endParaRPr>
          </a:p>
        </p:txBody>
      </p:sp>
      <p:pic>
        <p:nvPicPr>
          <p:cNvPr id="4" name="图片 4">
            <a:extLst>
              <a:ext uri="{FF2B5EF4-FFF2-40B4-BE49-F238E27FC236}">
                <a16:creationId xmlns:a16="http://schemas.microsoft.com/office/drawing/2014/main" id="{F42CF094-977E-FE40-A34A-038F99B9F8A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593633" y="-1"/>
            <a:ext cx="5598368" cy="5515666"/>
          </a:xfrm>
        </p:spPr>
      </p:pic>
      <p:pic>
        <p:nvPicPr>
          <p:cNvPr id="5" name="图片 5">
            <a:extLst>
              <a:ext uri="{FF2B5EF4-FFF2-40B4-BE49-F238E27FC236}">
                <a16:creationId xmlns:a16="http://schemas.microsoft.com/office/drawing/2014/main" id="{F8328C81-B22E-AC48-877A-BA1CF02B6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6" y="5307783"/>
            <a:ext cx="12223751" cy="1561552"/>
          </a:xfrm>
          <a:prstGeom prst="rect">
            <a:avLst/>
          </a:prstGeom>
        </p:spPr>
      </p:pic>
      <p:sp>
        <p:nvSpPr>
          <p:cNvPr id="7" name="文本框 6">
            <a:extLst>
              <a:ext uri="{FF2B5EF4-FFF2-40B4-BE49-F238E27FC236}">
                <a16:creationId xmlns:a16="http://schemas.microsoft.com/office/drawing/2014/main" id="{4F85E5C0-C14D-6344-AFF3-FAA2DA68E67E}"/>
              </a:ext>
            </a:extLst>
          </p:cNvPr>
          <p:cNvSpPr txBox="1"/>
          <p:nvPr/>
        </p:nvSpPr>
        <p:spPr>
          <a:xfrm>
            <a:off x="398076" y="172264"/>
            <a:ext cx="6074834" cy="3046988"/>
          </a:xfrm>
          <a:prstGeom prst="rect">
            <a:avLst/>
          </a:prstGeom>
          <a:no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BF11D43-F6DB-4F57-8183-FC4AFF2423BE}"/>
              </a:ext>
            </a:extLst>
          </p:cNvPr>
          <p:cNvSpPr txBox="1"/>
          <p:nvPr/>
        </p:nvSpPr>
        <p:spPr>
          <a:xfrm>
            <a:off x="11766059" y="6211669"/>
            <a:ext cx="441816" cy="646331"/>
          </a:xfrm>
          <a:prstGeom prst="rect">
            <a:avLst/>
          </a:prstGeom>
          <a:noFill/>
          <a:ln w="28575">
            <a:solidFill>
              <a:schemeClr val="tx1"/>
            </a:solidFill>
          </a:ln>
        </p:spPr>
        <p:txBody>
          <a:bodyPr wrap="square" rtlCol="0">
            <a:spAutoFit/>
          </a:bodyPr>
          <a:lstStyle/>
          <a:p>
            <a:pPr algn="ctr"/>
            <a:r>
              <a:rPr lang="en-US" sz="3600" b="1" dirty="0">
                <a:latin typeface="Arial" panose="020B0604020202020204" pitchFamily="34" charset="0"/>
                <a:cs typeface="Arial" panose="020B0604020202020204" pitchFamily="34" charset="0"/>
              </a:rPr>
              <a:t>?</a:t>
            </a:r>
            <a:endParaRPr lang="en-HK"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D6059EC-7F72-4425-B32E-0DA29325632C}"/>
              </a:ext>
            </a:extLst>
          </p:cNvPr>
          <p:cNvSpPr txBox="1"/>
          <p:nvPr/>
        </p:nvSpPr>
        <p:spPr>
          <a:xfrm>
            <a:off x="112190" y="5038531"/>
            <a:ext cx="2270449"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No list was identified in 3.b.iii</a:t>
            </a:r>
            <a:endParaRPr lang="en-HK" sz="1400" i="1" dirty="0">
              <a:solidFill>
                <a:srgbClr val="FF0000"/>
              </a:solidFill>
            </a:endParaRPr>
          </a:p>
        </p:txBody>
      </p:sp>
    </p:spTree>
    <p:extLst>
      <p:ext uri="{BB962C8B-B14F-4D97-AF65-F5344CB8AC3E}">
        <p14:creationId xmlns:p14="http://schemas.microsoft.com/office/powerpoint/2010/main" val="52232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3640-6F36-4CCA-8C2D-395D71A99BE9}"/>
              </a:ext>
            </a:extLst>
          </p:cNvPr>
          <p:cNvSpPr>
            <a:spLocks noGrp="1"/>
          </p:cNvSpPr>
          <p:nvPr>
            <p:ph type="title"/>
          </p:nvPr>
        </p:nvSpPr>
        <p:spPr>
          <a:xfrm>
            <a:off x="747366" y="0"/>
            <a:ext cx="10515600" cy="1325563"/>
          </a:xfrm>
        </p:spPr>
        <p:txBody>
          <a:bodyPr/>
          <a:lstStyle/>
          <a:p>
            <a:r>
              <a:rPr lang="en-HK" dirty="0"/>
              <a:t>Instructions</a:t>
            </a:r>
          </a:p>
        </p:txBody>
      </p:sp>
      <p:sp>
        <p:nvSpPr>
          <p:cNvPr id="3" name="Content Placeholder 2">
            <a:extLst>
              <a:ext uri="{FF2B5EF4-FFF2-40B4-BE49-F238E27FC236}">
                <a16:creationId xmlns:a16="http://schemas.microsoft.com/office/drawing/2014/main" id="{E16F7C7E-23E6-4D73-9E2F-B35CABD113FF}"/>
              </a:ext>
            </a:extLst>
          </p:cNvPr>
          <p:cNvSpPr>
            <a:spLocks noGrp="1"/>
          </p:cNvSpPr>
          <p:nvPr>
            <p:ph idx="1"/>
          </p:nvPr>
        </p:nvSpPr>
        <p:spPr>
          <a:xfrm>
            <a:off x="361319" y="1325563"/>
            <a:ext cx="11469361" cy="5047514"/>
          </a:xfrm>
        </p:spPr>
        <p:txBody>
          <a:bodyPr>
            <a:normAutofit lnSpcReduction="10000"/>
          </a:bodyPr>
          <a:lstStyle/>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You can only use this version if you can write on a pdf, otherwise please use the ppt version.</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Read the criteria for this row on slides 3 - 4.</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For each response </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(slides 5 </a:t>
            </a:r>
            <a:r>
              <a:rPr lang="en-GB" sz="2000" i="1">
                <a:effectLst/>
                <a:latin typeface="Calibri" panose="020F0502020204030204" pitchFamily="34" charset="0"/>
                <a:ea typeface="PMingLiU" panose="02020500000000000000" pitchFamily="18" charset="-120"/>
                <a:cs typeface="Times New Roman" panose="02020603050405020304" pitchFamily="18" charset="0"/>
              </a:rPr>
              <a:t>– 14)</a:t>
            </a:r>
            <a:r>
              <a:rPr lang="en-GB" sz="2400">
                <a:effectLst/>
                <a:latin typeface="Calibri" panose="020F0502020204030204" pitchFamily="34" charset="0"/>
                <a:ea typeface="PMingLiU" panose="02020500000000000000" pitchFamily="18" charset="-120"/>
                <a:cs typeface="Times New Roman" panose="02020603050405020304" pitchFamily="18" charset="0"/>
              </a:rPr>
              <a:t>:</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Underline any code, phrases or sentences that meet any of the criteria.</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Tick (</a:t>
            </a:r>
            <a:r>
              <a:rPr lang="en-GB" sz="2800" b="1" dirty="0">
                <a:solidFill>
                  <a:srgbClr val="00B050"/>
                </a:solidFill>
                <a:effectLst/>
                <a:latin typeface="Segoe UI Emoji" panose="020B0502040204020203" pitchFamily="34" charset="0"/>
                <a:ea typeface="PMingLiU" panose="02020500000000000000" pitchFamily="18" charset="-120"/>
                <a:cs typeface="Segoe UI Emoji"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satisfied and cross (</a:t>
            </a:r>
            <a:r>
              <a:rPr lang="en-GB" sz="2800" b="1" dirty="0">
                <a:solidFill>
                  <a:srgbClr val="FF0000"/>
                </a:solidFill>
                <a:effectLst/>
                <a:latin typeface="Segoe UI Symbol" panose="020B0502040204020203" pitchFamily="34" charset="0"/>
                <a:ea typeface="PMingLiU" panose="02020500000000000000" pitchFamily="18" charset="-120"/>
                <a:cs typeface="Segoe UI Symbol"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not satisfied.</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spcAft>
                <a:spcPts val="1000"/>
              </a:spcAft>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Write a </a:t>
            </a:r>
            <a:r>
              <a:rPr lang="en-GB" sz="2800" b="1" dirty="0">
                <a:solidFill>
                  <a:srgbClr val="00B050"/>
                </a:solidFill>
                <a:effectLst/>
                <a:latin typeface="Calibri" panose="020F0502020204030204" pitchFamily="34" charset="0"/>
                <a:ea typeface="PMingLiU" panose="02020500000000000000" pitchFamily="18" charset="-120"/>
                <a:cs typeface="Times New Roman" panose="02020603050405020304" pitchFamily="18" charset="0"/>
              </a:rPr>
              <a:t>1</a:t>
            </a:r>
            <a:r>
              <a:rPr lang="en-GB" dirty="0">
                <a:effectLst/>
                <a:latin typeface="Calibri" panose="020F0502020204030204" pitchFamily="34" charset="0"/>
                <a:ea typeface="PMingLiU" panose="02020500000000000000" pitchFamily="18" charset="-120"/>
                <a:cs typeface="Times New Roman" panose="02020603050405020304" pitchFamily="18" charset="0"/>
              </a:rPr>
              <a:t> in the bottom right corner if the response gets the mark for this row</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 (all criteria have been satisfied)</a:t>
            </a:r>
            <a:r>
              <a:rPr lang="en-GB" dirty="0">
                <a:effectLst/>
                <a:latin typeface="Calibri" panose="020F0502020204030204" pitchFamily="34" charset="0"/>
                <a:ea typeface="PMingLiU" panose="02020500000000000000" pitchFamily="18" charset="-120"/>
                <a:cs typeface="Times New Roman" panose="02020603050405020304" pitchFamily="18" charset="0"/>
              </a:rPr>
              <a:t>, otherwise write a </a:t>
            </a:r>
            <a:r>
              <a:rPr lang="en-GB" sz="28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0</a:t>
            </a:r>
            <a:r>
              <a:rPr lang="en-GB" dirty="0">
                <a:effectLst/>
                <a:latin typeface="Calibri" panose="020F0502020204030204" pitchFamily="34" charset="0"/>
                <a:ea typeface="PMingLiU" panose="02020500000000000000" pitchFamily="18" charset="-120"/>
                <a:cs typeface="Times New Roman" panose="02020603050405020304" pitchFamily="18" charset="0"/>
              </a:rPr>
              <a:t>.</a:t>
            </a:r>
          </a:p>
          <a:p>
            <a:pPr marL="285750" indent="-285750">
              <a:lnSpc>
                <a:spcPct val="115000"/>
              </a:lnSpc>
              <a:spcAft>
                <a:spcPts val="1000"/>
              </a:spcAft>
              <a:buFont typeface="+mj-lt"/>
              <a:buAutoNum type="arabicPeriod"/>
            </a:pPr>
            <a:r>
              <a:rPr lang="en-HK" sz="2400" dirty="0">
                <a:latin typeface="Calibri" panose="020F0502020204030204" pitchFamily="34" charset="0"/>
                <a:ea typeface="PMingLiU" panose="02020500000000000000" pitchFamily="18" charset="-120"/>
                <a:cs typeface="Times New Roman" panose="02020603050405020304" pitchFamily="18" charset="0"/>
              </a:rPr>
              <a:t>When finished, save this presentation as a pdf with 2 slides to a page and submit this file.</a:t>
            </a:r>
          </a:p>
        </p:txBody>
      </p:sp>
    </p:spTree>
    <p:extLst>
      <p:ext uri="{BB962C8B-B14F-4D97-AF65-F5344CB8AC3E}">
        <p14:creationId xmlns:p14="http://schemas.microsoft.com/office/powerpoint/2010/main" val="127159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C2FC5-8EE7-FB40-A106-E169C0CDF54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Scoring Criteria</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E3F19C09-B36D-9444-AB94-90F8B75AEDC0}"/>
              </a:ext>
            </a:extLst>
          </p:cNvPr>
          <p:cNvSpPr>
            <a:spLocks noGrp="1"/>
          </p:cNvSpPr>
          <p:nvPr>
            <p:ph idx="1"/>
          </p:nvPr>
        </p:nvSpPr>
        <p:spPr>
          <a:xfrm>
            <a:off x="838200" y="1825625"/>
            <a:ext cx="10636630" cy="2804330"/>
          </a:xfrm>
        </p:spPr>
        <p:txBody>
          <a:bodyPr>
            <a:normAutofit/>
          </a:bodyPr>
          <a:lstStyle/>
          <a:p>
            <a:pPr marL="0" indent="0">
              <a:buNone/>
            </a:pPr>
            <a:r>
              <a:rPr lang="en-US" altLang="zh-CN" dirty="0">
                <a:latin typeface="Arial" panose="020B0604020202020204" pitchFamily="34" charset="0"/>
                <a:cs typeface="Arial" panose="020B0604020202020204" pitchFamily="34" charset="0"/>
              </a:rPr>
              <a:t>The written response:</a:t>
            </a:r>
          </a:p>
          <a:p>
            <a:pPr marL="0" indent="0">
              <a:buNone/>
            </a:pPr>
            <a:r>
              <a:rPr lang="en-US" altLang="zh-CN"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dirty="0">
              <a:latin typeface="Arial" panose="020B0604020202020204" pitchFamily="34" charset="0"/>
              <a:cs typeface="Arial" panose="020B0604020202020204" pitchFamily="34" charset="0"/>
            </a:endParaRPr>
          </a:p>
        </p:txBody>
      </p:sp>
      <p:sp>
        <p:nvSpPr>
          <p:cNvPr id="6" name="文本框 7">
            <a:extLst>
              <a:ext uri="{FF2B5EF4-FFF2-40B4-BE49-F238E27FC236}">
                <a16:creationId xmlns:a16="http://schemas.microsoft.com/office/drawing/2014/main" id="{ECF56B29-DF26-4F39-BF26-3F8BABAF566B}"/>
              </a:ext>
            </a:extLst>
          </p:cNvPr>
          <p:cNvSpPr txBox="1"/>
          <p:nvPr/>
        </p:nvSpPr>
        <p:spPr>
          <a:xfrm>
            <a:off x="2149957" y="4878917"/>
            <a:ext cx="9544871" cy="1938992"/>
          </a:xfrm>
          <a:prstGeom prst="rect">
            <a:avLst/>
          </a:prstGeom>
          <a:solidFill>
            <a:schemeClr val="bg1"/>
          </a:solidFill>
          <a:ln w="12700">
            <a:solidFill>
              <a:srgbClr val="FF0000"/>
            </a:solidFill>
            <a:prstDash val="dash"/>
          </a:ln>
        </p:spPr>
        <p:txBody>
          <a:bodyPr wrap="square">
            <a:spAutoFit/>
          </a:bodyPr>
          <a:lstStyle/>
          <a:p>
            <a:pPr marL="0" indent="0">
              <a:buNone/>
            </a:pPr>
            <a:r>
              <a:rPr lang="en-US" altLang="zh-CN" sz="2400" b="1" dirty="0">
                <a:solidFill>
                  <a:srgbClr val="FF0000"/>
                </a:solidFill>
                <a:latin typeface="Arial" panose="020B0604020202020204" pitchFamily="34" charset="0"/>
                <a:cs typeface="Arial" panose="020B0604020202020204" pitchFamily="34" charset="0"/>
              </a:rPr>
              <a:t>Most programs can be written without lists, but they would be more complicated without them. Therefore, I strongly advise that you always explain how it could be written differently without a list </a:t>
            </a:r>
            <a:r>
              <a:rPr lang="en-US" altLang="zh-CN" sz="2400" i="1" dirty="0">
                <a:solidFill>
                  <a:srgbClr val="FF0000"/>
                </a:solidFill>
                <a:latin typeface="Arial" panose="020B0604020202020204" pitchFamily="34" charset="0"/>
                <a:cs typeface="Arial" panose="020B0604020202020204" pitchFamily="34" charset="0"/>
              </a:rPr>
              <a:t>(typically by using multiple variables) </a:t>
            </a:r>
            <a:r>
              <a:rPr lang="en-US" altLang="zh-CN" sz="2400" b="1" dirty="0">
                <a:solidFill>
                  <a:srgbClr val="FF0000"/>
                </a:solidFill>
                <a:latin typeface="Arial" panose="020B0604020202020204" pitchFamily="34" charset="0"/>
                <a:cs typeface="Arial" panose="020B0604020202020204" pitchFamily="34" charset="0"/>
              </a:rPr>
              <a:t>rather than just stating it cannot be written without a list!</a:t>
            </a:r>
            <a:endParaRPr lang="zh-CN" altLang="en-US" sz="2400" b="1" dirty="0">
              <a:solidFill>
                <a:srgbClr val="FF0000"/>
              </a:solidFill>
              <a:latin typeface="Arial" panose="020B0604020202020204" pitchFamily="34" charset="0"/>
              <a:cs typeface="Arial" panose="020B0604020202020204" pitchFamily="34" charset="0"/>
            </a:endParaRPr>
          </a:p>
        </p:txBody>
      </p:sp>
      <p:cxnSp>
        <p:nvCxnSpPr>
          <p:cNvPr id="7" name="直接箭头连接符 2">
            <a:extLst>
              <a:ext uri="{FF2B5EF4-FFF2-40B4-BE49-F238E27FC236}">
                <a16:creationId xmlns:a16="http://schemas.microsoft.com/office/drawing/2014/main" id="{1A3A3204-2607-4828-AFBB-6C4F0400747A}"/>
              </a:ext>
            </a:extLst>
          </p:cNvPr>
          <p:cNvCxnSpPr>
            <a:cxnSpLocks/>
          </p:cNvCxnSpPr>
          <p:nvPr/>
        </p:nvCxnSpPr>
        <p:spPr>
          <a:xfrm flipV="1">
            <a:off x="7010042" y="4397169"/>
            <a:ext cx="0" cy="481748"/>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8" name="直接箭头连接符 4">
            <a:extLst>
              <a:ext uri="{FF2B5EF4-FFF2-40B4-BE49-F238E27FC236}">
                <a16:creationId xmlns:a16="http://schemas.microsoft.com/office/drawing/2014/main" id="{42944DA8-AA4C-4123-AE09-4DB030866DA6}"/>
              </a:ext>
            </a:extLst>
          </p:cNvPr>
          <p:cNvCxnSpPr>
            <a:cxnSpLocks/>
          </p:cNvCxnSpPr>
          <p:nvPr/>
        </p:nvCxnSpPr>
        <p:spPr>
          <a:xfrm>
            <a:off x="2599962" y="4390366"/>
            <a:ext cx="8624776" cy="0"/>
          </a:xfrm>
          <a:prstGeom prst="straightConnector1">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09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0C4-1F48-B740-8736-414A540E0018}"/>
              </a:ext>
            </a:extLst>
          </p:cNvPr>
          <p:cNvSpPr>
            <a:spLocks noGrp="1"/>
          </p:cNvSpPr>
          <p:nvPr>
            <p:ph type="title"/>
          </p:nvPr>
        </p:nvSpPr>
        <p:spPr>
          <a:xfrm>
            <a:off x="383117" y="0"/>
            <a:ext cx="10515600" cy="1325563"/>
          </a:xfrm>
        </p:spPr>
        <p:txBody>
          <a:bodyPr/>
          <a:lstStyle/>
          <a:p>
            <a:r>
              <a:rPr lang="en-US" altLang="zh-CN" dirty="0">
                <a:latin typeface="Arial" panose="020B0604020202020204" pitchFamily="34" charset="0"/>
                <a:cs typeface="Arial" panose="020B0604020202020204" pitchFamily="34" charset="0"/>
              </a:rPr>
              <a:t>Decision Rules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B086BE32-E056-154F-9312-2BB654FDC925}"/>
              </a:ext>
            </a:extLst>
          </p:cNvPr>
          <p:cNvSpPr>
            <a:spLocks noGrp="1"/>
          </p:cNvSpPr>
          <p:nvPr>
            <p:ph idx="1"/>
          </p:nvPr>
        </p:nvSpPr>
        <p:spPr>
          <a:xfrm>
            <a:off x="690034" y="1058334"/>
            <a:ext cx="10515600" cy="5228166"/>
          </a:xfrm>
        </p:spPr>
        <p:txBody>
          <a:bodyPr>
            <a:noAutofit/>
          </a:bodyPr>
          <a:lstStyle/>
          <a:p>
            <a:pPr marL="0" indent="0">
              <a:buNone/>
            </a:pPr>
            <a:r>
              <a:rPr lang="en-US" altLang="zh-CN" sz="2100" dirty="0">
                <a:latin typeface="Arial" panose="020B0604020202020204" pitchFamily="34" charset="0"/>
                <a:cs typeface="Arial" panose="020B0604020202020204" pitchFamily="34" charset="0"/>
              </a:rPr>
              <a:t>Responses that do not earn the point in row 2 may still earn the point in this row.Do NOT award a point if any one or more of the following is true:</a:t>
            </a:r>
          </a:p>
          <a:p>
            <a:pPr marL="0" indent="0">
              <a:buNone/>
            </a:pPr>
            <a:r>
              <a:rPr lang="en-US" altLang="zh-CN" sz="2100" dirty="0">
                <a:latin typeface="Arial" panose="020B0604020202020204" pitchFamily="34" charset="0"/>
                <a:cs typeface="Arial" panose="020B0604020202020204" pitchFamily="34" charset="0"/>
              </a:rPr>
              <a:t>• The code segments containing the lists are not separately included in the written response section (not included at all, or the entire program is selected without explicitly identifying the code segments containing the list).</a:t>
            </a:r>
          </a:p>
          <a:p>
            <a:pPr marL="0" indent="0">
              <a:buNone/>
            </a:pPr>
            <a:r>
              <a:rPr lang="en-US" altLang="zh-CN" sz="2100" dirty="0">
                <a:latin typeface="Arial" panose="020B0604020202020204" pitchFamily="34" charset="0"/>
                <a:cs typeface="Arial" panose="020B0604020202020204" pitchFamily="34" charset="0"/>
              </a:rPr>
              <a:t>• The written response does not name the selected list (or other collection type).</a:t>
            </a:r>
          </a:p>
          <a:p>
            <a:pPr marL="0" indent="0">
              <a:buNone/>
            </a:pPr>
            <a:r>
              <a:rPr lang="en-US" altLang="zh-CN" sz="2100" dirty="0">
                <a:latin typeface="Arial" panose="020B0604020202020204" pitchFamily="34" charset="0"/>
                <a:cs typeface="Arial" panose="020B0604020202020204" pitchFamily="34" charset="0"/>
              </a:rPr>
              <a:t>• The use of the list is irrelevant or not used in the program.</a:t>
            </a:r>
          </a:p>
          <a:p>
            <a:pPr marL="0" indent="0">
              <a:buNone/>
            </a:pPr>
            <a:r>
              <a:rPr lang="en-US" altLang="zh-CN" sz="2100" dirty="0">
                <a:latin typeface="Arial" panose="020B0604020202020204" pitchFamily="34" charset="0"/>
                <a:cs typeface="Arial" panose="020B0604020202020204" pitchFamily="34" charset="0"/>
              </a:rPr>
              <a:t>• The explanation does not apply to the selected list.</a:t>
            </a:r>
          </a:p>
          <a:p>
            <a:pPr marL="0" indent="0">
              <a:buNone/>
            </a:pPr>
            <a:r>
              <a:rPr lang="en-US" altLang="zh-CN" sz="2100" dirty="0">
                <a:latin typeface="Arial" panose="020B0604020202020204" pitchFamily="34" charset="0"/>
                <a:cs typeface="Arial" panose="020B0604020202020204" pitchFamily="34" charset="0"/>
              </a:rPr>
              <a:t>• The explanation of how the list manages complexity is implausible, inaccurate, or inconsistent with the program.</a:t>
            </a:r>
          </a:p>
          <a:p>
            <a:pPr marL="0" indent="0">
              <a:buNone/>
            </a:pPr>
            <a:r>
              <a:rPr lang="en-US" altLang="zh-CN" sz="2100" dirty="0">
                <a:latin typeface="Arial" panose="020B0604020202020204" pitchFamily="34" charset="0"/>
                <a:cs typeface="Arial" panose="020B0604020202020204" pitchFamily="34" charset="0"/>
              </a:rPr>
              <a:t>• The solution without the list is implausible, inaccurate, or inconsistent with the program.</a:t>
            </a:r>
          </a:p>
          <a:p>
            <a:pPr marL="0" indent="0">
              <a:buNone/>
            </a:pPr>
            <a:r>
              <a:rPr lang="en-US" altLang="zh-CN" sz="2100" dirty="0">
                <a:latin typeface="Arial" panose="020B0604020202020204" pitchFamily="34" charset="0"/>
                <a:cs typeface="Arial" panose="020B0604020202020204" pitchFamily="34" charset="0"/>
              </a:rPr>
              <a:t>• The use of the list does not result in a program that is easier to develop, meaning alternatives presented are equally complex or potentially easier.</a:t>
            </a:r>
          </a:p>
          <a:p>
            <a:pPr marL="0" indent="0">
              <a:buNone/>
            </a:pPr>
            <a:r>
              <a:rPr lang="en-US" altLang="zh-CN" sz="2100" dirty="0">
                <a:latin typeface="Arial" panose="020B0604020202020204" pitchFamily="34" charset="0"/>
                <a:cs typeface="Arial" panose="020B0604020202020204" pitchFamily="34" charset="0"/>
              </a:rPr>
              <a:t>• The use of the list does not result in a program that is easier to maintain, meaning that future changes to the size of the list would cause significant modifications to the code.</a:t>
            </a:r>
            <a:endParaRPr lang="zh-CN" alt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88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B486B4C-BAC8-004C-99E8-16F7FD4B6327}"/>
              </a:ext>
            </a:extLst>
          </p:cNvPr>
          <p:cNvSpPr txBox="1"/>
          <p:nvPr/>
        </p:nvSpPr>
        <p:spPr>
          <a:xfrm>
            <a:off x="0" y="12074"/>
            <a:ext cx="447372" cy="646331"/>
          </a:xfrm>
          <a:prstGeom prst="rect">
            <a:avLst/>
          </a:prstGeom>
          <a:noFill/>
        </p:spPr>
        <p:txBody>
          <a:bodyPr wrap="square" rtlCol="0">
            <a:spAutoFit/>
          </a:bodyPr>
          <a:lstStyle/>
          <a:p>
            <a:pPr algn="l"/>
            <a:r>
              <a:rPr lang="en-US" altLang="zh-CN" sz="3600" b="1" dirty="0">
                <a:latin typeface="Arial" panose="020B0604020202020204" pitchFamily="34" charset="0"/>
                <a:cs typeface="Arial" panose="020B0604020202020204" pitchFamily="34" charset="0"/>
              </a:rPr>
              <a:t>a</a:t>
            </a:r>
            <a:endParaRPr lang="zh-CN" altLang="en-US" sz="3600" b="1" dirty="0">
              <a:latin typeface="Arial" panose="020B0604020202020204" pitchFamily="34" charset="0"/>
              <a:cs typeface="Arial" panose="020B0604020202020204" pitchFamily="34" charset="0"/>
            </a:endParaRPr>
          </a:p>
        </p:txBody>
      </p:sp>
      <p:pic>
        <p:nvPicPr>
          <p:cNvPr id="9" name="图片 9">
            <a:extLst>
              <a:ext uri="{FF2B5EF4-FFF2-40B4-BE49-F238E27FC236}">
                <a16:creationId xmlns:a16="http://schemas.microsoft.com/office/drawing/2014/main" id="{A4065DD3-6C02-0344-8FDD-418043C313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1333" y="0"/>
            <a:ext cx="4910667" cy="6858000"/>
          </a:xfrm>
          <a:prstGeom prst="rect">
            <a:avLst/>
          </a:prstGeom>
        </p:spPr>
      </p:pic>
      <p:sp>
        <p:nvSpPr>
          <p:cNvPr id="11" name="文本框 10">
            <a:extLst>
              <a:ext uri="{FF2B5EF4-FFF2-40B4-BE49-F238E27FC236}">
                <a16:creationId xmlns:a16="http://schemas.microsoft.com/office/drawing/2014/main" id="{368235CE-6821-C248-94C2-FEAF1406173C}"/>
              </a:ext>
            </a:extLst>
          </p:cNvPr>
          <p:cNvSpPr txBox="1"/>
          <p:nvPr/>
        </p:nvSpPr>
        <p:spPr>
          <a:xfrm>
            <a:off x="466531" y="1"/>
            <a:ext cx="6814802" cy="4693593"/>
          </a:xfrm>
          <a:prstGeom prst="rect">
            <a:avLst/>
          </a:prstGeom>
          <a:noFill/>
        </p:spPr>
        <p:txBody>
          <a:bodyPr wrap="square">
            <a:spAutoFit/>
          </a:bodyPr>
          <a:lstStyle/>
          <a:p>
            <a:r>
              <a:rPr lang="en-US" altLang="zh-CN" sz="2300" dirty="0">
                <a:latin typeface="Arial" panose="020B0604020202020204" pitchFamily="34" charset="0"/>
                <a:cs typeface="Arial" panose="020B0604020202020204" pitchFamily="34" charset="0"/>
              </a:rPr>
              <a:t>Without the list, the program would have no way to remember previous player inputs, making gameplay impossible. The list allows for the program to save and update the status of every position on the game board for every turn. In turn, the saved data in the list can then be accessed later, enabling other important functions such as printing the updated game board after every turn (print_grid). The list is also accessed to determine which position is to be filled next in each column. Additionally, after every turn, the list is accessed in the check_overall and check_individual functions to determine whether a player has won.</a:t>
            </a:r>
            <a:endParaRPr lang="zh-CN" altLang="en-US" sz="23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F88DBE89-9ED4-A844-8A42-674981604AF7}"/>
              </a:ext>
            </a:extLst>
          </p:cNvPr>
          <p:cNvSpPr txBox="1"/>
          <p:nvPr/>
        </p:nvSpPr>
        <p:spPr>
          <a:xfrm>
            <a:off x="67660" y="4625666"/>
            <a:ext cx="7136098" cy="2215991"/>
          </a:xfrm>
          <a:prstGeom prst="rect">
            <a:avLst/>
          </a:prstGeom>
          <a:noFill/>
          <a:ln w="12700">
            <a:solidFill>
              <a:srgbClr val="FF0000"/>
            </a:solidFill>
            <a:prstDash val="dash"/>
          </a:ln>
        </p:spPr>
        <p:txBody>
          <a:bodyPr wrap="square">
            <a:spAutoFit/>
          </a:bodyPr>
          <a:lstStyle/>
          <a:p>
            <a:pPr marL="0" indent="0">
              <a:buNone/>
            </a:pPr>
            <a:r>
              <a:rPr lang="en-US" altLang="zh-CN" sz="23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3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3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C3023B4-CF8E-4F02-A20B-63A37034C982}"/>
              </a:ext>
            </a:extLst>
          </p:cNvPr>
          <p:cNvSpPr txBox="1"/>
          <p:nvPr/>
        </p:nvSpPr>
        <p:spPr>
          <a:xfrm>
            <a:off x="11511471" y="6077367"/>
            <a:ext cx="676868" cy="769441"/>
          </a:xfrm>
          <a:prstGeom prst="rect">
            <a:avLst/>
          </a:prstGeom>
          <a:solidFill>
            <a:schemeClr val="bg1"/>
          </a:solid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4F01AE0-7732-42B0-986A-4913F019955B}"/>
              </a:ext>
            </a:extLst>
          </p:cNvPr>
          <p:cNvSpPr txBox="1"/>
          <p:nvPr/>
        </p:nvSpPr>
        <p:spPr>
          <a:xfrm>
            <a:off x="8543701" y="1171561"/>
            <a:ext cx="2783661"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b="1" i="1" dirty="0" err="1">
                <a:solidFill>
                  <a:srgbClr val="FF0000"/>
                </a:solidFill>
              </a:rPr>
              <a:t>current_grid</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341493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2226BF-EC51-4D10-A624-424439EB4C24}"/>
              </a:ext>
            </a:extLst>
          </p:cNvPr>
          <p:cNvPicPr>
            <a:picLocks noChangeAspect="1"/>
          </p:cNvPicPr>
          <p:nvPr/>
        </p:nvPicPr>
        <p:blipFill>
          <a:blip r:embed="rId2"/>
          <a:stretch>
            <a:fillRect/>
          </a:stretch>
        </p:blipFill>
        <p:spPr>
          <a:xfrm>
            <a:off x="6684877" y="-9681"/>
            <a:ext cx="5503462" cy="5753945"/>
          </a:xfrm>
          <a:prstGeom prst="rect">
            <a:avLst/>
          </a:prstGeom>
        </p:spPr>
      </p:pic>
      <p:sp>
        <p:nvSpPr>
          <p:cNvPr id="2" name="标题 1">
            <a:extLst>
              <a:ext uri="{FF2B5EF4-FFF2-40B4-BE49-F238E27FC236}">
                <a16:creationId xmlns:a16="http://schemas.microsoft.com/office/drawing/2014/main" id="{989C5FDA-DB1A-3C45-A1D8-3FA4433E8A48}"/>
              </a:ext>
            </a:extLst>
          </p:cNvPr>
          <p:cNvSpPr>
            <a:spLocks noGrp="1"/>
          </p:cNvSpPr>
          <p:nvPr>
            <p:ph type="title"/>
          </p:nvPr>
        </p:nvSpPr>
        <p:spPr>
          <a:xfrm>
            <a:off x="0" y="0"/>
            <a:ext cx="553489" cy="802009"/>
          </a:xfrm>
        </p:spPr>
        <p:txBody>
          <a:bodyPr/>
          <a:lstStyle/>
          <a:p>
            <a:r>
              <a:rPr lang="en-US" altLang="zh-CN" b="1" dirty="0">
                <a:latin typeface="Arial" panose="020B0604020202020204" pitchFamily="34" charset="0"/>
                <a:cs typeface="Arial" panose="020B0604020202020204" pitchFamily="34" charset="0"/>
              </a:rPr>
              <a:t>b</a:t>
            </a:r>
            <a:endParaRPr lang="zh-CN" altLang="en-US" b="1"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650317A1-409D-9C48-80D5-114224AC00B4}"/>
              </a:ext>
            </a:extLst>
          </p:cNvPr>
          <p:cNvSpPr>
            <a:spLocks noGrp="1"/>
          </p:cNvSpPr>
          <p:nvPr>
            <p:ph idx="1"/>
          </p:nvPr>
        </p:nvSpPr>
        <p:spPr>
          <a:xfrm>
            <a:off x="447699" y="0"/>
            <a:ext cx="6309853" cy="6773333"/>
          </a:xfrm>
        </p:spPr>
        <p:txBody>
          <a:bodyPr>
            <a:noAutofit/>
          </a:bodyPr>
          <a:lstStyle/>
          <a:p>
            <a:pPr marL="0" indent="0">
              <a:buNone/>
            </a:pPr>
            <a:r>
              <a:rPr lang="en-US" altLang="zh-CN" sz="2400" dirty="0">
                <a:latin typeface="Arial" panose="020B0604020202020204" pitchFamily="34" charset="0"/>
                <a:cs typeface="Arial" panose="020B0604020202020204" pitchFamily="34" charset="0"/>
              </a:rPr>
              <a:t>Therefore, the lists manage complexity in the program because at the very end, the user can see each target that shows up on the screen to know what targets were hit throughout the ten seconds. This is accomplished using the list’s position numbers for the code to track each position’s value which correspond for a sprite:target to appear. Without this list, it would be difficult because the variable block would only track the amount but not order and say and ask/answer blocks would require some extra code and may get overwhelmed by the large inputs of multiple target values.</a:t>
            </a:r>
            <a:endParaRPr lang="zh-CN" altLang="en-US" sz="24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8099088A-B0D6-8644-AC20-8363F0672854}"/>
              </a:ext>
            </a:extLst>
          </p:cNvPr>
          <p:cNvSpPr txBox="1"/>
          <p:nvPr/>
        </p:nvSpPr>
        <p:spPr>
          <a:xfrm>
            <a:off x="256764" y="4815350"/>
            <a:ext cx="9544871" cy="1938992"/>
          </a:xfrm>
          <a:prstGeom prst="rect">
            <a:avLst/>
          </a:prstGeom>
          <a:solidFill>
            <a:schemeClr val="bg1"/>
          </a:solid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4" name="墨迹 33">
                <a:extLst>
                  <a:ext uri="{FF2B5EF4-FFF2-40B4-BE49-F238E27FC236}">
                    <a16:creationId xmlns:a16="http://schemas.microsoft.com/office/drawing/2014/main" id="{55D6814B-A9B3-984B-A3E3-C4DD14A30BF1}"/>
                  </a:ext>
                </a:extLst>
              </p14:cNvPr>
              <p14:cNvContentPartPr/>
              <p14:nvPr/>
            </p14:nvContentPartPr>
            <p14:xfrm>
              <a:off x="2042293" y="-1255457"/>
              <a:ext cx="360" cy="360"/>
            </p14:xfrm>
          </p:contentPart>
        </mc:Choice>
        <mc:Fallback xmlns="">
          <p:pic>
            <p:nvPicPr>
              <p:cNvPr id="34" name="墨迹 33">
                <a:extLst>
                  <a:ext uri="{FF2B5EF4-FFF2-40B4-BE49-F238E27FC236}">
                    <a16:creationId xmlns:a16="http://schemas.microsoft.com/office/drawing/2014/main" id="{55D6814B-A9B3-984B-A3E3-C4DD14A30BF1}"/>
                  </a:ext>
                </a:extLst>
              </p:cNvPr>
              <p:cNvPicPr/>
              <p:nvPr/>
            </p:nvPicPr>
            <p:blipFill>
              <a:blip r:embed="rId30"/>
              <a:stretch>
                <a:fillRect/>
              </a:stretch>
            </p:blipFill>
            <p:spPr>
              <a:xfrm>
                <a:off x="2033653" y="-1264097"/>
                <a:ext cx="18000" cy="18000"/>
              </a:xfrm>
              <a:prstGeom prst="rect">
                <a:avLst/>
              </a:prstGeom>
            </p:spPr>
          </p:pic>
        </mc:Fallback>
      </mc:AlternateContent>
      <p:sp>
        <p:nvSpPr>
          <p:cNvPr id="32" name="TextBox 31">
            <a:extLst>
              <a:ext uri="{FF2B5EF4-FFF2-40B4-BE49-F238E27FC236}">
                <a16:creationId xmlns:a16="http://schemas.microsoft.com/office/drawing/2014/main" id="{AC9DDDE7-E700-4C3E-A92A-AE3209E634B8}"/>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C26058B-74C9-48B4-8C21-EFD226ED67BC}"/>
              </a:ext>
            </a:extLst>
          </p:cNvPr>
          <p:cNvSpPr txBox="1"/>
          <p:nvPr/>
        </p:nvSpPr>
        <p:spPr>
          <a:xfrm>
            <a:off x="9127638" y="103658"/>
            <a:ext cx="2521323"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i="1" dirty="0" err="1">
                <a:solidFill>
                  <a:srgbClr val="FF0000"/>
                </a:solidFill>
              </a:rPr>
              <a:t>historyT</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49292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88C20CD-724F-463D-B91C-8F9A7939C59B}"/>
              </a:ext>
            </a:extLst>
          </p:cNvPr>
          <p:cNvGrpSpPr/>
          <p:nvPr/>
        </p:nvGrpSpPr>
        <p:grpSpPr>
          <a:xfrm>
            <a:off x="724776" y="11906"/>
            <a:ext cx="11122319" cy="2494485"/>
            <a:chOff x="724776" y="11906"/>
            <a:chExt cx="11122319" cy="2494485"/>
          </a:xfrm>
        </p:grpSpPr>
        <p:pic>
          <p:nvPicPr>
            <p:cNvPr id="4" name="图片 4">
              <a:extLst>
                <a:ext uri="{FF2B5EF4-FFF2-40B4-BE49-F238E27FC236}">
                  <a16:creationId xmlns:a16="http://schemas.microsoft.com/office/drawing/2014/main" id="{5EEBC13A-3C56-044A-B21B-A2E12A971F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776" y="24322"/>
              <a:ext cx="11046400" cy="2482069"/>
            </a:xfrm>
            <a:prstGeom prst="rect">
              <a:avLst/>
            </a:prstGeom>
          </p:spPr>
        </p:pic>
        <p:sp>
          <p:nvSpPr>
            <p:cNvPr id="42" name="Rectangle 41">
              <a:extLst>
                <a:ext uri="{FF2B5EF4-FFF2-40B4-BE49-F238E27FC236}">
                  <a16:creationId xmlns:a16="http://schemas.microsoft.com/office/drawing/2014/main" id="{E4FCA621-581F-404B-AE5A-B74A06EE47CD}"/>
                </a:ext>
              </a:extLst>
            </p:cNvPr>
            <p:cNvSpPr/>
            <p:nvPr/>
          </p:nvSpPr>
          <p:spPr>
            <a:xfrm>
              <a:off x="9176084" y="719147"/>
              <a:ext cx="2671011" cy="176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43" name="Rectangle 42">
              <a:extLst>
                <a:ext uri="{FF2B5EF4-FFF2-40B4-BE49-F238E27FC236}">
                  <a16:creationId xmlns:a16="http://schemas.microsoft.com/office/drawing/2014/main" id="{6D4C086B-3948-40D7-8292-3EA971F5D0E5}"/>
                </a:ext>
              </a:extLst>
            </p:cNvPr>
            <p:cNvSpPr/>
            <p:nvPr/>
          </p:nvSpPr>
          <p:spPr>
            <a:xfrm>
              <a:off x="7405474" y="800134"/>
              <a:ext cx="2671011" cy="49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44" name="Rectangle 43">
              <a:extLst>
                <a:ext uri="{FF2B5EF4-FFF2-40B4-BE49-F238E27FC236}">
                  <a16:creationId xmlns:a16="http://schemas.microsoft.com/office/drawing/2014/main" id="{FB79D3D8-06A0-4B11-9619-7710EACFD717}"/>
                </a:ext>
              </a:extLst>
            </p:cNvPr>
            <p:cNvSpPr/>
            <p:nvPr/>
          </p:nvSpPr>
          <p:spPr>
            <a:xfrm>
              <a:off x="9550433" y="11906"/>
              <a:ext cx="607558" cy="212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45" name="Rectangle 44">
              <a:extLst>
                <a:ext uri="{FF2B5EF4-FFF2-40B4-BE49-F238E27FC236}">
                  <a16:creationId xmlns:a16="http://schemas.microsoft.com/office/drawing/2014/main" id="{FEC0CC44-8537-410E-B15E-E871C67EF4E8}"/>
                </a:ext>
              </a:extLst>
            </p:cNvPr>
            <p:cNvSpPr/>
            <p:nvPr/>
          </p:nvSpPr>
          <p:spPr>
            <a:xfrm>
              <a:off x="8518706" y="1265356"/>
              <a:ext cx="2671011" cy="49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grpSp>
      <p:sp>
        <p:nvSpPr>
          <p:cNvPr id="2" name="标题 1">
            <a:extLst>
              <a:ext uri="{FF2B5EF4-FFF2-40B4-BE49-F238E27FC236}">
                <a16:creationId xmlns:a16="http://schemas.microsoft.com/office/drawing/2014/main" id="{4BAE86FB-B500-D34E-8263-E2EE6C72F29C}"/>
              </a:ext>
            </a:extLst>
          </p:cNvPr>
          <p:cNvSpPr>
            <a:spLocks noGrp="1"/>
          </p:cNvSpPr>
          <p:nvPr>
            <p:ph type="title"/>
          </p:nvPr>
        </p:nvSpPr>
        <p:spPr>
          <a:xfrm>
            <a:off x="0" y="0"/>
            <a:ext cx="561764" cy="1008902"/>
          </a:xfrm>
        </p:spPr>
        <p:txBody>
          <a:bodyPr/>
          <a:lstStyle/>
          <a:p>
            <a:r>
              <a:rPr lang="en-US" altLang="zh-CN" b="1" dirty="0">
                <a:latin typeface="Arial" panose="020B0604020202020204" pitchFamily="34" charset="0"/>
                <a:cs typeface="Arial" panose="020B0604020202020204" pitchFamily="34" charset="0"/>
              </a:rPr>
              <a:t>c</a:t>
            </a:r>
            <a:endParaRPr lang="zh-CN" altLang="en-US" b="1"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CED3A3A0-B393-604E-BD8F-CFAAC8FBD26C}"/>
              </a:ext>
            </a:extLst>
          </p:cNvPr>
          <p:cNvSpPr>
            <a:spLocks noGrp="1"/>
          </p:cNvSpPr>
          <p:nvPr>
            <p:ph idx="1"/>
          </p:nvPr>
        </p:nvSpPr>
        <p:spPr>
          <a:xfrm>
            <a:off x="0" y="2724081"/>
            <a:ext cx="7363326" cy="4240880"/>
          </a:xfrm>
        </p:spPr>
        <p:txBody>
          <a:bodyPr>
            <a:normAutofit lnSpcReduction="10000"/>
          </a:bodyPr>
          <a:lstStyle/>
          <a:p>
            <a:pPr marL="0" indent="0">
              <a:buNone/>
            </a:pPr>
            <a:r>
              <a:rPr lang="en-US" altLang="zh-CN" sz="2400" dirty="0">
                <a:latin typeface="Arial" panose="020B0604020202020204" pitchFamily="34" charset="0"/>
                <a:cs typeface="Arial" panose="020B0604020202020204" pitchFamily="34" charset="0"/>
              </a:rPr>
              <a:t>As shown in the second image, the list manages complexity in the program as it allows it to check if the user moved the red ball onto the stars or the mystery blocks all at once in a much quicker manner, through the use of a for loop and an if statement. If not for the list, I would’ve had to create several separate if statements for each of the different coordinate points stored in the list, and check if that equals the current location of the red ball. The list allows the for loop to access a different coordinate point each time the loop runs, allowing it to check through the whole list to see if the current coordinates of red ball equals one of the coordinates stored in the list.</a:t>
            </a:r>
            <a:endParaRPr lang="zh-CN" altLang="en-US" sz="24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9CF344AE-BF95-FF42-8628-A0393793CE73}"/>
              </a:ext>
            </a:extLst>
          </p:cNvPr>
          <p:cNvSpPr txBox="1"/>
          <p:nvPr/>
        </p:nvSpPr>
        <p:spPr>
          <a:xfrm>
            <a:off x="7520086" y="2604703"/>
            <a:ext cx="4668253" cy="4154984"/>
          </a:xfrm>
          <a:prstGeom prst="rect">
            <a:avLst/>
          </a:prstGeom>
          <a:no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30DA65D-27C8-42DA-9B4E-1B4E5BE5BC5B}"/>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9B55DE1-EB4A-4219-A7BD-8A15DE203597}"/>
              </a:ext>
            </a:extLst>
          </p:cNvPr>
          <p:cNvSpPr txBox="1"/>
          <p:nvPr/>
        </p:nvSpPr>
        <p:spPr>
          <a:xfrm>
            <a:off x="62204" y="2483755"/>
            <a:ext cx="3085323"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i="1" dirty="0" err="1">
                <a:solidFill>
                  <a:srgbClr val="FF0000"/>
                </a:solidFill>
              </a:rPr>
              <a:t>score_point_list</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92480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22167F-7836-3F4D-8EB3-86AEBA295689}"/>
              </a:ext>
            </a:extLst>
          </p:cNvPr>
          <p:cNvSpPr>
            <a:spLocks noGrp="1"/>
          </p:cNvSpPr>
          <p:nvPr>
            <p:ph type="title"/>
          </p:nvPr>
        </p:nvSpPr>
        <p:spPr>
          <a:xfrm>
            <a:off x="-1" y="0"/>
            <a:ext cx="729983" cy="868296"/>
          </a:xfrm>
        </p:spPr>
        <p:txBody>
          <a:bodyPr>
            <a:normAutofit/>
          </a:bodyPr>
          <a:lstStyle/>
          <a:p>
            <a:r>
              <a:rPr lang="en-US" altLang="zh-CN" b="1" dirty="0">
                <a:latin typeface="Arial" panose="020B0604020202020204" pitchFamily="34" charset="0"/>
                <a:cs typeface="Arial" panose="020B0604020202020204" pitchFamily="34" charset="0"/>
              </a:rPr>
              <a:t>d</a:t>
            </a:r>
            <a:endParaRPr lang="zh-CN" altLang="en-US" b="1" dirty="0">
              <a:latin typeface="Arial" panose="020B0604020202020204" pitchFamily="34" charset="0"/>
              <a:cs typeface="Arial" panose="020B0604020202020204" pitchFamily="34" charset="0"/>
            </a:endParaRPr>
          </a:p>
        </p:txBody>
      </p:sp>
      <p:pic>
        <p:nvPicPr>
          <p:cNvPr id="4" name="图片 4">
            <a:extLst>
              <a:ext uri="{FF2B5EF4-FFF2-40B4-BE49-F238E27FC236}">
                <a16:creationId xmlns:a16="http://schemas.microsoft.com/office/drawing/2014/main" id="{8D5DB376-48D6-BC48-9B78-89A0F7DA0C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5322" y="0"/>
            <a:ext cx="7896678" cy="4772540"/>
          </a:xfrm>
          <a:prstGeom prst="rect">
            <a:avLst/>
          </a:prstGeom>
        </p:spPr>
      </p:pic>
      <p:sp>
        <p:nvSpPr>
          <p:cNvPr id="6" name="文本框 5">
            <a:extLst>
              <a:ext uri="{FF2B5EF4-FFF2-40B4-BE49-F238E27FC236}">
                <a16:creationId xmlns:a16="http://schemas.microsoft.com/office/drawing/2014/main" id="{46F4B618-83D6-9A4D-BE34-F16C065BD44B}"/>
              </a:ext>
            </a:extLst>
          </p:cNvPr>
          <p:cNvSpPr txBox="1"/>
          <p:nvPr/>
        </p:nvSpPr>
        <p:spPr>
          <a:xfrm>
            <a:off x="4770495" y="4107345"/>
            <a:ext cx="7407495" cy="2308324"/>
          </a:xfrm>
          <a:prstGeom prst="rect">
            <a:avLst/>
          </a:prstGeom>
          <a:solidFill>
            <a:schemeClr val="bg1"/>
          </a:solid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16DD6C38-9529-2E4F-9D02-301C7BAE3EEC}"/>
              </a:ext>
            </a:extLst>
          </p:cNvPr>
          <p:cNvSpPr>
            <a:spLocks noGrp="1"/>
          </p:cNvSpPr>
          <p:nvPr>
            <p:ph idx="1"/>
          </p:nvPr>
        </p:nvSpPr>
        <p:spPr>
          <a:xfrm>
            <a:off x="14010" y="802746"/>
            <a:ext cx="4688061" cy="6044062"/>
          </a:xfrm>
          <a:solidFill>
            <a:schemeClr val="bg1"/>
          </a:solidFill>
        </p:spPr>
        <p:txBody>
          <a:bodyPr>
            <a:noAutofit/>
          </a:bodyPr>
          <a:lstStyle/>
          <a:p>
            <a:pPr marL="0" indent="0">
              <a:buNone/>
            </a:pPr>
            <a:r>
              <a:rPr lang="en-US" altLang="zh-CN" sz="2400" dirty="0">
                <a:latin typeface="Arial" panose="020B0604020202020204" pitchFamily="34" charset="0"/>
                <a:cs typeface="Arial" panose="020B0604020202020204" pitchFamily="34" charset="0"/>
              </a:rPr>
              <a:t>The lists are extremely helpful when wanting to store a large amount of values/data. Having the ability to use lists prevents one from having to create a bunch of different variables that would all have different names and only store a single piece of data or a single value. Using a bunch of individual variables instead of a list makes your code unorganized, lengthy, and prone to mistakes. A user could possibly reuse the same variable name and delete one of their values altogether. Overall, lists allow for condensed and more organized coding.</a:t>
            </a:r>
            <a:endParaRPr lang="zh-CN" altLang="en-US"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6BA3D9B-D55B-4E05-818E-2B118489EA07}"/>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01916C-DB6D-4F93-9F84-74EA4D7D66BA}"/>
              </a:ext>
            </a:extLst>
          </p:cNvPr>
          <p:cNvSpPr txBox="1"/>
          <p:nvPr/>
        </p:nvSpPr>
        <p:spPr>
          <a:xfrm>
            <a:off x="589858" y="464783"/>
            <a:ext cx="2783661"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b="1" i="1" dirty="0" err="1">
                <a:solidFill>
                  <a:srgbClr val="FF0000"/>
                </a:solidFill>
              </a:rPr>
              <a:t>youthAction</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1910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E2D27-7A55-C948-A0A3-2BB51B30D72D}"/>
              </a:ext>
            </a:extLst>
          </p:cNvPr>
          <p:cNvSpPr>
            <a:spLocks noGrp="1"/>
          </p:cNvSpPr>
          <p:nvPr>
            <p:ph type="title"/>
          </p:nvPr>
        </p:nvSpPr>
        <p:spPr>
          <a:xfrm>
            <a:off x="1" y="18256"/>
            <a:ext cx="561474" cy="936250"/>
          </a:xfrm>
        </p:spPr>
        <p:txBody>
          <a:bodyPr/>
          <a:lstStyle/>
          <a:p>
            <a:r>
              <a:rPr lang="en-US" altLang="zh-CN" b="1" dirty="0">
                <a:latin typeface="Arial" panose="020B0604020202020204" pitchFamily="34" charset="0"/>
                <a:cs typeface="Arial" panose="020B0604020202020204" pitchFamily="34" charset="0"/>
              </a:rPr>
              <a:t>e</a:t>
            </a:r>
            <a:endParaRPr lang="zh-CN" altLang="en-US" b="1"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018FBF18-1220-DF4B-B591-D3FDC2E55871}"/>
              </a:ext>
            </a:extLst>
          </p:cNvPr>
          <p:cNvSpPr>
            <a:spLocks noGrp="1"/>
          </p:cNvSpPr>
          <p:nvPr>
            <p:ph idx="1"/>
          </p:nvPr>
        </p:nvSpPr>
        <p:spPr>
          <a:xfrm>
            <a:off x="851299" y="1024552"/>
            <a:ext cx="4287372" cy="1916686"/>
          </a:xfrm>
        </p:spPr>
        <p:txBody>
          <a:bodyPr>
            <a:normAutofit lnSpcReduction="10000"/>
          </a:bodyPr>
          <a:lstStyle/>
          <a:p>
            <a:pPr marL="0" indent="0">
              <a:buNone/>
            </a:pPr>
            <a:r>
              <a:rPr lang="en-US" altLang="zh-CN" sz="2400" dirty="0">
                <a:latin typeface="Arial" panose="020B0604020202020204" pitchFamily="34" charset="0"/>
                <a:cs typeface="Arial" panose="020B0604020202020204" pitchFamily="34" charset="0"/>
              </a:rPr>
              <a:t>If I could not use a list, then this section of my program could not be written because it requires the selection from the list to get different good words to say.</a:t>
            </a:r>
            <a:endParaRPr lang="zh-CN" altLang="en-US" sz="2400" dirty="0">
              <a:latin typeface="Arial" panose="020B0604020202020204" pitchFamily="34" charset="0"/>
              <a:cs typeface="Arial" panose="020B0604020202020204" pitchFamily="34" charset="0"/>
            </a:endParaRPr>
          </a:p>
        </p:txBody>
      </p:sp>
      <p:pic>
        <p:nvPicPr>
          <p:cNvPr id="4" name="图片 4">
            <a:extLst>
              <a:ext uri="{FF2B5EF4-FFF2-40B4-BE49-F238E27FC236}">
                <a16:creationId xmlns:a16="http://schemas.microsoft.com/office/drawing/2014/main" id="{331D924C-9FDA-3344-AC77-0E3E57DAC4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2720" y="175682"/>
            <a:ext cx="6939280" cy="3352800"/>
          </a:xfrm>
          <a:prstGeom prst="rect">
            <a:avLst/>
          </a:prstGeom>
        </p:spPr>
      </p:pic>
      <p:sp>
        <p:nvSpPr>
          <p:cNvPr id="6" name="文本框 5">
            <a:extLst>
              <a:ext uri="{FF2B5EF4-FFF2-40B4-BE49-F238E27FC236}">
                <a16:creationId xmlns:a16="http://schemas.microsoft.com/office/drawing/2014/main" id="{97542815-31E3-854F-BD3D-D7AFEA784A2A}"/>
              </a:ext>
            </a:extLst>
          </p:cNvPr>
          <p:cNvSpPr txBox="1"/>
          <p:nvPr/>
        </p:nvSpPr>
        <p:spPr>
          <a:xfrm>
            <a:off x="3495706" y="3591441"/>
            <a:ext cx="6524551" cy="3046988"/>
          </a:xfrm>
          <a:prstGeom prst="rect">
            <a:avLst/>
          </a:prstGeom>
          <a:noFill/>
          <a:ln w="12700">
            <a:solidFill>
              <a:srgbClr val="FF0000"/>
            </a:solidFill>
            <a:prstDash val="dash"/>
          </a:ln>
        </p:spPr>
        <p:txBody>
          <a:bodyPr wrap="square">
            <a:spAutoFit/>
          </a:bodyPr>
          <a:lstStyle/>
          <a:p>
            <a:pPr marL="0" indent="0">
              <a:buNone/>
            </a:pPr>
            <a:r>
              <a:rPr lang="en-US" altLang="zh-CN" sz="2400" dirty="0">
                <a:latin typeface="Arial" panose="020B0604020202020204" pitchFamily="34" charset="0"/>
                <a:cs typeface="Arial" panose="020B0604020202020204" pitchFamily="34" charset="0"/>
              </a:rPr>
              <a:t>• Includes a program code segment that shows a list being used to manage complexity in the program.</a:t>
            </a:r>
          </a:p>
          <a:p>
            <a:pPr marL="0" indent="0">
              <a:buNone/>
            </a:pPr>
            <a:r>
              <a:rPr lang="en-US" altLang="zh-CN" sz="2400" dirty="0">
                <a:latin typeface="Arial" panose="020B0604020202020204" pitchFamily="34" charset="0"/>
                <a:cs typeface="Arial" panose="020B0604020202020204" pitchFamily="34" charset="0"/>
              </a:rPr>
              <a:t>• Explains how the named, selected list manages complexity in the program code by explaining why the program code could not be written, or how it would be written differently, without using this list.</a:t>
            </a:r>
            <a:endParaRPr lang="zh-CN" altLang="en-US"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1F91208-0E3F-4AB1-9FE0-A93EB4255B60}"/>
              </a:ext>
            </a:extLst>
          </p:cNvPr>
          <p:cNvSpPr txBox="1"/>
          <p:nvPr/>
        </p:nvSpPr>
        <p:spPr>
          <a:xfrm>
            <a:off x="11648961" y="6077367"/>
            <a:ext cx="539378" cy="769441"/>
          </a:xfrm>
          <a:prstGeom prst="rect">
            <a:avLst/>
          </a:prstGeom>
          <a:noFill/>
          <a:ln w="28575">
            <a:solidFill>
              <a:schemeClr val="tx1"/>
            </a:solidFill>
          </a:ln>
        </p:spPr>
        <p:txBody>
          <a:bodyPr wrap="square" rtlCol="0">
            <a:spAutoFit/>
          </a:bodyPr>
          <a:lstStyle/>
          <a:p>
            <a:pPr algn="ctr"/>
            <a:r>
              <a:rPr lang="en-US" sz="4400" b="1" dirty="0">
                <a:latin typeface="Arial" panose="020B0604020202020204" pitchFamily="34" charset="0"/>
                <a:cs typeface="Arial" panose="020B0604020202020204" pitchFamily="34" charset="0"/>
              </a:rPr>
              <a:t>?</a:t>
            </a:r>
            <a:endParaRPr lang="en-HK" sz="4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B543BD-2A52-47A9-A6A8-128BF85B1E70}"/>
              </a:ext>
            </a:extLst>
          </p:cNvPr>
          <p:cNvSpPr txBox="1"/>
          <p:nvPr/>
        </p:nvSpPr>
        <p:spPr>
          <a:xfrm>
            <a:off x="851299" y="739062"/>
            <a:ext cx="3265715" cy="215444"/>
          </a:xfrm>
          <a:prstGeom prst="rect">
            <a:avLst/>
          </a:prstGeom>
          <a:solidFill>
            <a:schemeClr val="bg1"/>
          </a:solidFill>
        </p:spPr>
        <p:txBody>
          <a:bodyPr wrap="square" lIns="0" tIns="0" rIns="0" bIns="0" rtlCol="0">
            <a:spAutoFit/>
          </a:bodyPr>
          <a:lstStyle/>
          <a:p>
            <a:pPr algn="ctr"/>
            <a:r>
              <a:rPr lang="en-US" sz="1400" i="1" dirty="0">
                <a:solidFill>
                  <a:srgbClr val="FF0000"/>
                </a:solidFill>
              </a:rPr>
              <a:t>List identified in 3.b.iii: ‘</a:t>
            </a:r>
            <a:r>
              <a:rPr lang="en-US" sz="1400" i="1" dirty="0" err="1">
                <a:solidFill>
                  <a:srgbClr val="FF0000"/>
                </a:solidFill>
              </a:rPr>
              <a:t>Good_things_list</a:t>
            </a:r>
            <a:r>
              <a:rPr lang="en-US" sz="1400" i="1" dirty="0">
                <a:solidFill>
                  <a:srgbClr val="FF0000"/>
                </a:solidFill>
              </a:rPr>
              <a:t>’</a:t>
            </a:r>
            <a:endParaRPr lang="en-HK" sz="1400" i="1" dirty="0">
              <a:solidFill>
                <a:srgbClr val="FF0000"/>
              </a:solidFill>
            </a:endParaRPr>
          </a:p>
        </p:txBody>
      </p:sp>
    </p:spTree>
    <p:extLst>
      <p:ext uri="{BB962C8B-B14F-4D97-AF65-F5344CB8AC3E}">
        <p14:creationId xmlns:p14="http://schemas.microsoft.com/office/powerpoint/2010/main" val="185580265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5836</TotalTime>
  <Words>2047</Words>
  <Application>Microsoft Office PowerPoint</Application>
  <PresentationFormat>Widescreen</PresentationFormat>
  <Paragraphs>88</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等线 Light</vt:lpstr>
      <vt:lpstr>Arial</vt:lpstr>
      <vt:lpstr>Calibri</vt:lpstr>
      <vt:lpstr>Segoe UI Emoji</vt:lpstr>
      <vt:lpstr>Segoe UI Symbol</vt:lpstr>
      <vt:lpstr>Office 主题​​</vt:lpstr>
      <vt:lpstr>Create Performance Task</vt:lpstr>
      <vt:lpstr>Instructions</vt:lpstr>
      <vt:lpstr>Scoring Criteria</vt:lpstr>
      <vt:lpstr>Decision Rules</vt:lpstr>
      <vt:lpstr>PowerPoint Presentation</vt:lpstr>
      <vt:lpstr>b</vt:lpstr>
      <vt:lpstr>c</vt:lpstr>
      <vt:lpstr>d</vt:lpstr>
      <vt:lpstr>e</vt:lpstr>
      <vt:lpstr>f</vt:lpstr>
      <vt:lpstr>g</vt:lpstr>
      <vt:lpstr>h</vt:lpstr>
      <vt:lpstr>i</vt:lpstr>
      <vt:lpstr>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Performance Task</dc:title>
  <dc:creator>Xu,QiningCharles</dc:creator>
  <cp:lastModifiedBy>Neill Mark Lee</cp:lastModifiedBy>
  <cp:revision>107</cp:revision>
  <cp:lastPrinted>2022-01-28T08:09:20Z</cp:lastPrinted>
  <dcterms:created xsi:type="dcterms:W3CDTF">2021-10-28T00:05:06Z</dcterms:created>
  <dcterms:modified xsi:type="dcterms:W3CDTF">2022-03-01T23:53:12Z</dcterms:modified>
</cp:coreProperties>
</file>